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7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9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0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14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5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16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7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1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22" r:id="rId2"/>
    <p:sldId id="2507" r:id="rId3"/>
    <p:sldId id="2515" r:id="rId4"/>
    <p:sldId id="2513" r:id="rId5"/>
    <p:sldId id="2547" r:id="rId6"/>
    <p:sldId id="2548" r:id="rId7"/>
    <p:sldId id="2550" r:id="rId8"/>
    <p:sldId id="2551" r:id="rId9"/>
    <p:sldId id="2553" r:id="rId10"/>
    <p:sldId id="2549" r:id="rId11"/>
    <p:sldId id="2578" r:id="rId12"/>
    <p:sldId id="2518" r:id="rId13"/>
    <p:sldId id="2504" r:id="rId14"/>
    <p:sldId id="2555" r:id="rId15"/>
    <p:sldId id="2554" r:id="rId16"/>
    <p:sldId id="2574" r:id="rId17"/>
    <p:sldId id="2575" r:id="rId18"/>
    <p:sldId id="2577" r:id="rId19"/>
    <p:sldId id="2576" r:id="rId20"/>
  </p:sldIdLst>
  <p:sldSz cx="12188825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>
          <p15:clr>
            <a:srgbClr val="A4A3A4"/>
          </p15:clr>
        </p15:guide>
        <p15:guide id="2" pos="3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038"/>
    <a:srgbClr val="435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2" autoAdjust="0"/>
    <p:restoredTop sz="94660" autoAdjust="0"/>
  </p:normalViewPr>
  <p:slideViewPr>
    <p:cSldViewPr snapToGrid="0" showGuides="1">
      <p:cViewPr varScale="1">
        <p:scale>
          <a:sx n="92" d="100"/>
          <a:sy n="92" d="100"/>
        </p:scale>
        <p:origin x="570" y="84"/>
      </p:cViewPr>
      <p:guideLst>
        <p:guide orient="horz" pos="2151"/>
        <p:guide pos="3884"/>
      </p:guideLst>
    </p:cSldViewPr>
  </p:slideViewPr>
  <p:outlineViewPr>
    <p:cViewPr>
      <p:scale>
        <a:sx n="33" d="100"/>
        <a:sy n="33" d="100"/>
      </p:scale>
      <p:origin x="0" y="-18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614D7-CB1D-4CEE-9263-B43C343FA47B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F7806-FFD4-4A26-AB1E-4F45464815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248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38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84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622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4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58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294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23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686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182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91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01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84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77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72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744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36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1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F7806-FFD4-4A26-AB1E-4F45464815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3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130" indent="0" algn="ctr">
              <a:buNone/>
              <a:defRPr sz="1600"/>
            </a:lvl8pPr>
            <a:lvl9pPr marL="365633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3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130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130" indent="0">
              <a:buNone/>
              <a:defRPr sz="2000"/>
            </a:lvl8pPr>
            <a:lvl9pPr marL="365633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A406F-B069-43CD-ACA8-A74B6DF19728}" type="datetimeFigureOut">
              <a:rPr lang="zh-CN" altLang="en-US" smtClean="0"/>
              <a:t>2020-4-20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743C-DDC6-49E0-8D7B-6B491B6B08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tags" Target="../tags/tag98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17" Type="http://schemas.openxmlformats.org/officeDocument/2006/relationships/image" Target="../media/image12.png"/><Relationship Id="rId2" Type="http://schemas.openxmlformats.org/officeDocument/2006/relationships/tags" Target="../tags/tag87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tags" Target="../tags/tag9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image" Target="../media/image14.png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image" Target="../media/image13.png"/><Relationship Id="rId2" Type="http://schemas.openxmlformats.org/officeDocument/2006/relationships/tags" Target="../tags/tag101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image" Target="../media/image4.png"/><Relationship Id="rId2" Type="http://schemas.openxmlformats.org/officeDocument/2006/relationships/tags" Target="../tags/tag115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image" Target="../media/image16.png"/><Relationship Id="rId2" Type="http://schemas.openxmlformats.org/officeDocument/2006/relationships/tags" Target="../tags/tag129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image" Target="../media/image17.png"/><Relationship Id="rId2" Type="http://schemas.openxmlformats.org/officeDocument/2006/relationships/tags" Target="../tags/tag143.xml"/><Relationship Id="rId16" Type="http://schemas.openxmlformats.org/officeDocument/2006/relationships/notesSlide" Target="../notesSlides/notesSlide16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51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tags" Target="../tags/tag168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tags" Target="../tags/tag167.xml"/><Relationship Id="rId17" Type="http://schemas.openxmlformats.org/officeDocument/2006/relationships/image" Target="../media/image17.png"/><Relationship Id="rId2" Type="http://schemas.openxmlformats.org/officeDocument/2006/relationships/tags" Target="../tags/tag157.xml"/><Relationship Id="rId16" Type="http://schemas.openxmlformats.org/officeDocument/2006/relationships/notesSlide" Target="../notesSlides/notesSlide1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tags" Target="../tags/tag166.xml"/><Relationship Id="rId5" Type="http://schemas.openxmlformats.org/officeDocument/2006/relationships/tags" Target="../tags/tag16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65.xml"/><Relationship Id="rId4" Type="http://schemas.openxmlformats.org/officeDocument/2006/relationships/tags" Target="../tags/tag159.xml"/><Relationship Id="rId9" Type="http://schemas.openxmlformats.org/officeDocument/2006/relationships/tags" Target="../tags/tag164.xml"/><Relationship Id="rId14" Type="http://schemas.openxmlformats.org/officeDocument/2006/relationships/tags" Target="../tags/tag16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image" Target="../media/image18.png"/><Relationship Id="rId2" Type="http://schemas.openxmlformats.org/officeDocument/2006/relationships/tags" Target="../tags/tag171.xml"/><Relationship Id="rId16" Type="http://schemas.openxmlformats.org/officeDocument/2006/relationships/notesSlide" Target="../notesSlides/notesSlide18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79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image" Target="../media/image19.png"/><Relationship Id="rId2" Type="http://schemas.openxmlformats.org/officeDocument/2006/relationships/tags" Target="../tags/tag185.xml"/><Relationship Id="rId16" Type="http://schemas.openxmlformats.org/officeDocument/2006/relationships/notesSlide" Target="../notesSlides/notesSlide19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93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4.png"/><Relationship Id="rId2" Type="http://schemas.openxmlformats.org/officeDocument/2006/relationships/tags" Target="../tags/tag3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image" Target="../media/image5.png"/><Relationship Id="rId2" Type="http://schemas.openxmlformats.org/officeDocument/2006/relationships/tags" Target="../tags/tag17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image" Target="../media/image7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image" Target="../media/image6.png"/><Relationship Id="rId2" Type="http://schemas.openxmlformats.org/officeDocument/2006/relationships/tags" Target="../tags/tag31.xml"/><Relationship Id="rId16" Type="http://schemas.openxmlformats.org/officeDocument/2006/relationships/notesSlide" Target="../notesSlides/notesSlide6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image" Target="../media/image9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8.png"/><Relationship Id="rId2" Type="http://schemas.openxmlformats.org/officeDocument/2006/relationships/tags" Target="../tags/tag45.xml"/><Relationship Id="rId16" Type="http://schemas.openxmlformats.org/officeDocument/2006/relationships/notesSlide" Target="../notesSlides/notesSlide7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tags" Target="../tags/tag70.xml"/><Relationship Id="rId18" Type="http://schemas.openxmlformats.org/officeDocument/2006/relationships/image" Target="../media/image10.png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17" Type="http://schemas.openxmlformats.org/officeDocument/2006/relationships/image" Target="../media/image8.png"/><Relationship Id="rId2" Type="http://schemas.openxmlformats.org/officeDocument/2006/relationships/tags" Target="../tags/tag59.xml"/><Relationship Id="rId16" Type="http://schemas.openxmlformats.org/officeDocument/2006/relationships/notesSlide" Target="../notesSlides/notesSlide8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5" Type="http://schemas.openxmlformats.org/officeDocument/2006/relationships/tags" Target="../tags/tag6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4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image" Target="../media/image11.pn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image" Target="../media/image8.png"/><Relationship Id="rId2" Type="http://schemas.openxmlformats.org/officeDocument/2006/relationships/tags" Target="../tags/tag73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5" Type="http://schemas.openxmlformats.org/officeDocument/2006/relationships/tags" Target="../tags/tag7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48"/>
          <a:stretch>
            <a:fillRect/>
          </a:stretch>
        </p:blipFill>
        <p:spPr>
          <a:xfrm>
            <a:off x="8065076" y="652989"/>
            <a:ext cx="3405265" cy="58963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3135" y="2091781"/>
            <a:ext cx="74980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00539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题库系统使用培训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09234" y="5217747"/>
            <a:ext cx="458314" cy="413221"/>
            <a:chOff x="4634991" y="2138335"/>
            <a:chExt cx="428348" cy="386204"/>
          </a:xfrm>
        </p:grpSpPr>
        <p:sp>
          <p:nvSpPr>
            <p:cNvPr id="20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8CC34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81463" y="5217747"/>
            <a:ext cx="458314" cy="413221"/>
            <a:chOff x="5076056" y="2138335"/>
            <a:chExt cx="428348" cy="386204"/>
          </a:xfrm>
        </p:grpSpPr>
        <p:sp>
          <p:nvSpPr>
            <p:cNvPr id="23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8CC34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29111" y="5217713"/>
            <a:ext cx="458314" cy="413221"/>
            <a:chOff x="5557128" y="2138335"/>
            <a:chExt cx="428348" cy="386204"/>
          </a:xfrm>
        </p:grpSpPr>
        <p:sp>
          <p:nvSpPr>
            <p:cNvPr id="26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8CC34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01032" y="5217747"/>
            <a:ext cx="458314" cy="413221"/>
            <a:chOff x="6068610" y="2138335"/>
            <a:chExt cx="428348" cy="386204"/>
          </a:xfrm>
        </p:grpSpPr>
        <p:sp>
          <p:nvSpPr>
            <p:cNvPr id="29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8CC34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70997" y="5212616"/>
            <a:ext cx="458314" cy="413221"/>
            <a:chOff x="6623914" y="2138335"/>
            <a:chExt cx="428348" cy="386204"/>
          </a:xfrm>
        </p:grpSpPr>
        <p:sp>
          <p:nvSpPr>
            <p:cNvPr id="32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8CC34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97256" y="924792"/>
            <a:ext cx="4302024" cy="5933208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445089" y="1445355"/>
            <a:ext cx="3545020" cy="445660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（五）课程授权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第一步：单击【教师管理】；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</a:t>
            </a: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在图中标示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的下拉框中选择任课专业，标示为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的下拉框中选择任教科目；</a:t>
            </a:r>
            <a:endParaRPr lang="en-US" altLang="zh-CN" sz="1600" spc="160" dirty="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：在教师列表中找到任课教师，单击</a:t>
            </a:r>
            <a:r>
              <a:rPr lang="zh-CN" altLang="en-US" spc="16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其前面的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复选框（图中标示</a:t>
            </a:r>
            <a:r>
              <a:rPr lang="zh-CN" altLang="en-US" spc="16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处）打上√，选中</a:t>
            </a: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1600" spc="160" dirty="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</a:t>
            </a: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步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：单击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设置任课教科目为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（图中标示为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处）即可。</a:t>
            </a:r>
            <a:endParaRPr lang="zh-CN" altLang="en-US" sz="1600" spc="160" dirty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99280" y="1300480"/>
            <a:ext cx="6884035" cy="418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97255" y="1164993"/>
            <a:ext cx="3778554" cy="4103197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470592" y="1663727"/>
            <a:ext cx="3191729" cy="2702278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（六）题型管理</a:t>
            </a:r>
            <a:endParaRPr lang="en-US" altLang="zh-CN" sz="1600" spc="160" dirty="0" smtClean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</a:t>
            </a: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步</a:t>
            </a: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：选择专业、科目；</a:t>
            </a:r>
            <a:endParaRPr lang="zh-CN" altLang="en-US" sz="1600" spc="160" dirty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</a:t>
            </a: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添加题型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1600" spc="160" dirty="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在弹出的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题型管理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对话框中选择题型，单击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</a:t>
            </a:r>
            <a:r>
              <a:rPr lang="en-US" altLang="zh-CN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即可</a:t>
            </a:r>
            <a:r>
              <a:rPr lang="zh-CN" altLang="en-US" sz="1600" spc="160" dirty="0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1600" spc="160" dirty="0" smtClean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79818" y="164382"/>
            <a:ext cx="6675431" cy="320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72733" y="3353569"/>
            <a:ext cx="6407885" cy="273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8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1894" y="1729149"/>
            <a:ext cx="2991047" cy="1907377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4658" y="3418575"/>
            <a:ext cx="3100633" cy="196817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1"/>
          <p:cNvSpPr txBox="1"/>
          <p:nvPr/>
        </p:nvSpPr>
        <p:spPr>
          <a:xfrm>
            <a:off x="6994225" y="3414902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任课教师教师使用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16312" y="1729149"/>
            <a:ext cx="14644" cy="365760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758670" y="1406771"/>
            <a:ext cx="1733541" cy="1733541"/>
            <a:chOff x="304800" y="673100"/>
            <a:chExt cx="4000500" cy="4000500"/>
          </a:xfrm>
          <a:effectLst/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8242531" y="1858044"/>
            <a:ext cx="902567" cy="83099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553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2.1 操作流程：</a:t>
            </a:r>
          </a:p>
        </p:txBody>
      </p:sp>
      <p:pic>
        <p:nvPicPr>
          <p:cNvPr id="3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6987" y="614363"/>
            <a:ext cx="4514850" cy="56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553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2.1 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基础信息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1863725"/>
            <a:ext cx="3410585" cy="3512820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106805" y="2280285"/>
            <a:ext cx="2857500" cy="221488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登录地址：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en-US" altLang="zh-CN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210.41.176.111/tiku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用户名：教工号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密码：</a:t>
            </a:r>
            <a:r>
              <a:rPr lang="en-US" altLang="zh-CN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999999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及时修改密码</a:t>
            </a:r>
          </a:p>
        </p:txBody>
      </p:sp>
      <p:pic>
        <p:nvPicPr>
          <p:cNvPr id="373" name="图片 37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06950" y="1696085"/>
            <a:ext cx="6372225" cy="398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2796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2.2 </a:t>
            </a:r>
            <a:r>
              <a:rPr lang="zh-CN" altLang="en-US" sz="28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题库建设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892175"/>
            <a:ext cx="6358255" cy="4484370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384300" y="1095375"/>
            <a:ext cx="5397500" cy="364871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（1）客观题型部分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客观题包括：单选题、多选题、判断题，录入时候按照模板录入即可。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（2）主观题型部分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除了上述客观题型（单选题、多选题、判断题）的其他题型都作为主观题型。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特别注意事项：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填空题：填空题中每道题的空使用【1】、【2】、【3】，后面答案对应；如：</a:t>
            </a: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43455" y="5488940"/>
            <a:ext cx="3886835" cy="847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2796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2.3 </a:t>
            </a:r>
            <a:r>
              <a:rPr lang="zh-CN" altLang="en-US" sz="28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添加试题</a:t>
            </a: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590273" y="892174"/>
            <a:ext cx="6597927" cy="5830743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384300" y="1095375"/>
            <a:ext cx="5397500" cy="4278094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批量导</a:t>
            </a:r>
            <a:r>
              <a:rPr lang="zh-CN" altLang="en-US" sz="1600" spc="160" dirty="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入：</a:t>
            </a:r>
            <a:r>
              <a:rPr lang="en-US" altLang="zh-CN" sz="1600" spc="160" dirty="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600" spc="160" dirty="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使用内师模板或模板上传）</a:t>
            </a: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第一步：单击【试题管理】；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第二步：单击【添加试题】；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第三步：单击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【内师模板】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模板上传</a:t>
            </a:r>
            <a:r>
              <a:rPr lang="en-US" altLang="zh-CN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第四步：选择对应的课程选项；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第五步：单击【上传试题】，提示成功即可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spc="160" dirty="0" smtClean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</a:pP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注：内师模板是</a:t>
            </a:r>
            <a:r>
              <a:rPr lang="en-US" altLang="zh-CN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模板；（无图片公式的题目推荐用内师模板）</a:t>
            </a:r>
            <a:endParaRPr lang="en-US" altLang="zh-CN" spc="16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</a:pPr>
            <a:r>
              <a:rPr lang="en-US" altLang="zh-CN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模板上传是</a:t>
            </a:r>
            <a:r>
              <a:rPr lang="en-US" altLang="zh-CN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word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模板（有图片、公式的题目推荐用模板上传）</a:t>
            </a: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81800" y="1202690"/>
            <a:ext cx="5070475" cy="3377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2564" y="2192482"/>
            <a:ext cx="467591" cy="4883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2796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2.3 </a:t>
            </a:r>
            <a:r>
              <a:rPr lang="zh-CN" altLang="en-US" sz="28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添加试题</a:t>
            </a: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892175"/>
            <a:ext cx="6358255" cy="4484370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384300" y="1095375"/>
            <a:ext cx="5397500" cy="221488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单题添加：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第一步：单击【试题管理】；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第二步：单击【添加试题】；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第三步：单击【单题添加】；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第四步：选择对应的课程选项，提示成功即可。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81800" y="1202690"/>
            <a:ext cx="5070475" cy="337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2796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2.3 </a:t>
            </a:r>
            <a:r>
              <a:rPr lang="zh-CN" altLang="en-US" sz="28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在线组卷</a:t>
            </a: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892175"/>
            <a:ext cx="5336540" cy="5377815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384300" y="1095375"/>
            <a:ext cx="5397500" cy="363664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endParaRPr lang="zh-CN" altLang="en-US" sz="1600" spc="160" dirty="0">
              <a:solidFill>
                <a:srgbClr val="FF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第一步：单击【在线组卷】；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第二步：选择【任教课程】；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第三步：选择【个人题库】；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第四步：选题组卷；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第五步：生成试卷即可；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第六步：修改试卷标题；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第七步：下载试卷和答案。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73930" y="1280160"/>
            <a:ext cx="7376795" cy="1452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5"/>
          <p:cNvSpPr>
            <a:spLocks noChangeArrowheads="1"/>
          </p:cNvSpPr>
          <p:nvPr/>
        </p:nvSpPr>
        <p:spPr bwMode="auto">
          <a:xfrm rot="2700000">
            <a:off x="303229" y="374733"/>
            <a:ext cx="430073" cy="4291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 rot="2700000">
            <a:off x="679034" y="374733"/>
            <a:ext cx="430073" cy="4291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6036" y="369907"/>
            <a:ext cx="26555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2.4 </a:t>
            </a:r>
            <a:r>
              <a:rPr lang="zh-CN" altLang="en-US" sz="28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下载答题卡</a:t>
            </a:r>
          </a:p>
        </p:txBody>
      </p:sp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709930" y="1090930"/>
            <a:ext cx="5045075" cy="5377815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198245" y="1412875"/>
            <a:ext cx="4069080" cy="221488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第一步：单击【下载答题卡】；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第二步：修改答题卡标题（双击）；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第三步：修改各题型标题（双击）；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第四步：记得及时暂存；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第五步：单击【下载】即可。</a:t>
            </a:r>
          </a:p>
        </p:txBody>
      </p:sp>
      <p:pic>
        <p:nvPicPr>
          <p:cNvPr id="14" name="图片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36615" y="1280160"/>
            <a:ext cx="5913120" cy="2897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5"/>
          <p:cNvSpPr txBox="1"/>
          <p:nvPr/>
        </p:nvSpPr>
        <p:spPr>
          <a:xfrm>
            <a:off x="4565445" y="1060796"/>
            <a:ext cx="2199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9880" y="2096801"/>
            <a:ext cx="4037927" cy="594148"/>
            <a:chOff x="4951064" y="1579652"/>
            <a:chExt cx="4122341" cy="572944"/>
          </a:xfrm>
        </p:grpSpPr>
        <p:sp>
          <p:nvSpPr>
            <p:cNvPr id="20" name="圆角矩形 19"/>
            <p:cNvSpPr/>
            <p:nvPr/>
          </p:nvSpPr>
          <p:spPr>
            <a:xfrm>
              <a:off x="4951064" y="1616241"/>
              <a:ext cx="4122341" cy="53635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479590" y="1616241"/>
              <a:ext cx="3427837" cy="536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5419199" y="1817919"/>
              <a:ext cx="227793" cy="1330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3"/>
            <p:cNvSpPr txBox="1"/>
            <p:nvPr/>
          </p:nvSpPr>
          <p:spPr>
            <a:xfrm>
              <a:off x="5040957" y="1579652"/>
              <a:ext cx="459236" cy="563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33"/>
            <p:cNvSpPr txBox="1"/>
            <p:nvPr/>
          </p:nvSpPr>
          <p:spPr>
            <a:xfrm>
              <a:off x="5693567" y="1662990"/>
              <a:ext cx="3307830" cy="443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二级学院管理人员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10183" y="3361083"/>
            <a:ext cx="4037927" cy="594148"/>
            <a:chOff x="4951064" y="1579652"/>
            <a:chExt cx="4122341" cy="572944"/>
          </a:xfrm>
        </p:grpSpPr>
        <p:sp>
          <p:nvSpPr>
            <p:cNvPr id="26" name="圆角矩形 25"/>
            <p:cNvSpPr/>
            <p:nvPr/>
          </p:nvSpPr>
          <p:spPr>
            <a:xfrm>
              <a:off x="4951064" y="1616241"/>
              <a:ext cx="4122341" cy="53635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479590" y="1616241"/>
              <a:ext cx="3427837" cy="536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5419199" y="1817919"/>
              <a:ext cx="227793" cy="133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5040957" y="1579652"/>
              <a:ext cx="459236" cy="563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文本框 33"/>
            <p:cNvSpPr txBox="1"/>
            <p:nvPr/>
          </p:nvSpPr>
          <p:spPr>
            <a:xfrm>
              <a:off x="5693567" y="1657918"/>
              <a:ext cx="2705110" cy="443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试点课程任课教师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6629388" y="151030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48"/>
          <a:stretch>
            <a:fillRect/>
          </a:stretch>
        </p:blipFill>
        <p:spPr>
          <a:xfrm>
            <a:off x="1160180" y="709889"/>
            <a:ext cx="3405265" cy="589632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0" t="3882" r="10753" b="37858"/>
          <a:stretch>
            <a:fillRect/>
          </a:stretch>
        </p:blipFill>
        <p:spPr>
          <a:xfrm>
            <a:off x="9766086" y="3171038"/>
            <a:ext cx="1940881" cy="3435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1894" y="1729149"/>
            <a:ext cx="2991047" cy="1907377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4658" y="3418575"/>
            <a:ext cx="3100633" cy="196817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1"/>
          <p:cNvSpPr txBox="1"/>
          <p:nvPr/>
        </p:nvSpPr>
        <p:spPr>
          <a:xfrm>
            <a:off x="6573220" y="3418712"/>
            <a:ext cx="526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二级学院管理人员使用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16312" y="1729149"/>
            <a:ext cx="14644" cy="365760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758670" y="1406771"/>
            <a:ext cx="1733541" cy="1733541"/>
            <a:chOff x="304800" y="673100"/>
            <a:chExt cx="4000500" cy="4000500"/>
          </a:xfrm>
          <a:effectLst/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8242531" y="1858044"/>
            <a:ext cx="902567" cy="83099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1863725"/>
            <a:ext cx="3410585" cy="3512820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1573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第一部分：账号资料信息维护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106805" y="2280285"/>
            <a:ext cx="2857500" cy="221488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登录地址：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en-US" altLang="zh-CN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210.41.176.111/tiku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用户名：教工号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密码：</a:t>
            </a:r>
            <a:r>
              <a:rPr lang="en-US" altLang="zh-CN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999999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及时修改密码</a:t>
            </a:r>
          </a:p>
        </p:txBody>
      </p:sp>
      <p:pic>
        <p:nvPicPr>
          <p:cNvPr id="373" name="图片 37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06950" y="1696085"/>
            <a:ext cx="6372225" cy="398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829945" y="1863725"/>
            <a:ext cx="3410585" cy="3512820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8272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第一部分：账号资料信息维护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1106805" y="2280285"/>
            <a:ext cx="2857500" cy="126746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修改信息：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修改密码：</a:t>
            </a:r>
            <a:endParaRPr lang="en-US" altLang="zh-CN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None/>
            </a:pP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83150" y="1924050"/>
            <a:ext cx="596265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692150" y="1374140"/>
            <a:ext cx="3410585" cy="4457065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969010" y="1534795"/>
            <a:ext cx="2857500" cy="190754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（一）添加专业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第一步：单击【院系设置】；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第二步：单击【添加】输入专业名称即可。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30825" y="1210310"/>
            <a:ext cx="4705350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05960" y="2955925"/>
            <a:ext cx="7373620" cy="1834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692150" y="1374140"/>
            <a:ext cx="3410585" cy="4457065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969010" y="1534795"/>
            <a:ext cx="2857500" cy="238125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（二）添加课程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第一步：单击【课程管理】；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第二步：选择专业；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第三步：单击【添加课程】输入课程名称即可。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21225" y="1228090"/>
            <a:ext cx="34004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21225" y="2395855"/>
            <a:ext cx="5974080" cy="1466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692150" y="1374140"/>
            <a:ext cx="3410585" cy="4457065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969010" y="1534795"/>
            <a:ext cx="2857500" cy="2227580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（三）课程年级授权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第一步：单击【年级管理】；</a:t>
            </a: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第二步：选择开课年级；第三步：单击【添加】选择对应课程即可。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21225" y="1228090"/>
            <a:ext cx="340042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42460" y="2008505"/>
            <a:ext cx="6422390" cy="303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组合 358"/>
          <p:cNvGrpSpPr/>
          <p:nvPr>
            <p:custDataLst>
              <p:tags r:id="rId1"/>
            </p:custDataLst>
          </p:nvPr>
        </p:nvGrpSpPr>
        <p:grpSpPr>
          <a:xfrm>
            <a:off x="97255" y="792249"/>
            <a:ext cx="5056636" cy="6096924"/>
            <a:chOff x="1057" y="2936"/>
            <a:chExt cx="3734" cy="6816"/>
          </a:xfrm>
        </p:grpSpPr>
        <p:sp>
          <p:nvSpPr>
            <p:cNvPr id="360" name="矩形 359"/>
            <p:cNvSpPr/>
            <p:nvPr>
              <p:custDataLst>
                <p:tags r:id="rId3"/>
              </p:custDataLst>
            </p:nvPr>
          </p:nvSpPr>
          <p:spPr>
            <a:xfrm>
              <a:off x="1297" y="3182"/>
              <a:ext cx="3255" cy="6321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1" name="组合 360"/>
            <p:cNvGrpSpPr/>
            <p:nvPr>
              <p:custDataLst>
                <p:tags r:id="rId4"/>
              </p:custDataLst>
            </p:nvPr>
          </p:nvGrpSpPr>
          <p:grpSpPr>
            <a:xfrm>
              <a:off x="1057" y="2942"/>
              <a:ext cx="3735" cy="6801"/>
              <a:chOff x="4105275" y="2075815"/>
              <a:chExt cx="3987800" cy="2844800"/>
            </a:xfrm>
          </p:grpSpPr>
          <p:cxnSp>
            <p:nvCxnSpPr>
              <p:cNvPr id="362" name="直接连接符 36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57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7051675" y="20758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7051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4257675" y="4920615"/>
                <a:ext cx="889007" cy="0"/>
              </a:xfrm>
              <a:prstGeom prst="line">
                <a:avLst/>
              </a:prstGeom>
              <a:ln w="12700"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105275" y="2479675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093075" y="2479040"/>
                <a:ext cx="0" cy="189992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矩形 367"/>
            <p:cNvSpPr/>
            <p:nvPr>
              <p:custDataLst>
                <p:tags r:id="rId5"/>
              </p:custDataLst>
            </p:nvPr>
          </p:nvSpPr>
          <p:spPr>
            <a:xfrm>
              <a:off x="1068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>
              <p:custDataLst>
                <p:tags r:id="rId6"/>
              </p:custDataLst>
            </p:nvPr>
          </p:nvSpPr>
          <p:spPr>
            <a:xfrm>
              <a:off x="4552" y="2936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>
              <p:custDataLst>
                <p:tags r:id="rId7"/>
              </p:custDataLst>
            </p:nvPr>
          </p:nvSpPr>
          <p:spPr>
            <a:xfrm>
              <a:off x="1068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1" name="矩形 370"/>
            <p:cNvSpPr/>
            <p:nvPr>
              <p:custDataLst>
                <p:tags r:id="rId8"/>
              </p:custDataLst>
            </p:nvPr>
          </p:nvSpPr>
          <p:spPr>
            <a:xfrm>
              <a:off x="4552" y="9512"/>
              <a:ext cx="233" cy="24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945" y="257810"/>
            <a:ext cx="4053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第二部分：权限管理部分</a:t>
            </a:r>
          </a:p>
        </p:txBody>
      </p:sp>
      <p:sp>
        <p:nvSpPr>
          <p:cNvPr id="17" name="矩形 16"/>
          <p:cNvSpPr/>
          <p:nvPr/>
        </p:nvSpPr>
        <p:spPr>
          <a:xfrm>
            <a:off x="607047" y="304152"/>
            <a:ext cx="22302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255" y="304152"/>
            <a:ext cx="467735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Title 6"/>
          <p:cNvSpPr txBox="1"/>
          <p:nvPr>
            <p:custDataLst>
              <p:tags r:id="rId2"/>
            </p:custDataLst>
          </p:nvPr>
        </p:nvSpPr>
        <p:spPr>
          <a:xfrm>
            <a:off x="384463" y="1091728"/>
            <a:ext cx="4445770" cy="5238357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（四）添加教师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</a:t>
            </a:r>
            <a:endParaRPr lang="en-US" altLang="zh-CN" spc="1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第一步：选择单位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pc="16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第二步：单击</a:t>
            </a:r>
            <a:r>
              <a:rPr lang="en-US" altLang="zh-CN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添加教师</a:t>
            </a:r>
            <a:r>
              <a:rPr lang="en-US" altLang="zh-CN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单个添加</a:t>
            </a:r>
            <a:r>
              <a:rPr lang="zh-CN" altLang="en-US" sz="1600" spc="160" dirty="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</a:t>
            </a:r>
            <a:r>
              <a:rPr lang="en-US" altLang="zh-CN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单个添加</a:t>
            </a:r>
            <a:r>
              <a:rPr lang="en-US" altLang="zh-CN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，输入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要添加的老师的工号、姓名，单击</a:t>
            </a:r>
            <a:r>
              <a:rPr lang="en-US" altLang="zh-CN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确定添加</a:t>
            </a:r>
            <a:r>
              <a:rPr lang="en-US" altLang="zh-CN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可。</a:t>
            </a:r>
            <a:endParaRPr lang="en-US" altLang="zh-CN" spc="16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fontAlgn="ctr"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1600" spc="160" dirty="0" smtClean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批量导入：</a:t>
            </a:r>
            <a:endParaRPr lang="en-US" altLang="zh-CN" sz="1600" spc="160" dirty="0" smtClean="0">
              <a:solidFill>
                <a:srgbClr val="FF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fontAlgn="ctr">
              <a:spcBef>
                <a:spcPts val="1200"/>
              </a:spcBef>
              <a:spcAft>
                <a:spcPts val="0"/>
              </a:spcAft>
              <a:buSzPct val="80000"/>
            </a:pP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选择</a:t>
            </a:r>
            <a:r>
              <a:rPr lang="en-US" altLang="zh-CN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批量导入</a:t>
            </a:r>
            <a:r>
              <a:rPr lang="en-US" altLang="zh-CN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pc="16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</a:pP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先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r>
              <a:rPr lang="zh-CN" altLang="en-US" sz="16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模板，按照模板要求，填写教师信息，然后单击【上传教师模板】，提示成功即可</a:t>
            </a:r>
            <a:r>
              <a:rPr lang="zh-CN" altLang="en-US" sz="1600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spc="160" dirty="0" smtClean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pc="16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</a:t>
            </a:r>
            <a:r>
              <a:rPr lang="zh-CN" altLang="en-US" spc="16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批量导入模板里不能有已经添加到系统的教师信息。</a:t>
            </a:r>
            <a:endParaRPr lang="zh-CN" altLang="en-US" sz="16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05789" y="1091728"/>
            <a:ext cx="34004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03273" y="2150110"/>
            <a:ext cx="5943542" cy="220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4775EEA5-402F-4A46-BA11-0D3FFE834A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codi\Desktop\20190515包图\2"/>
  <p:tag name="ISPRING_PRESENTATION_TITLE" val="绿色大气环保企业年中工作总结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62000f03-6058-44f4-90a1-2a2b32c6caa8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174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  <p:tag name="KSO_WM_UNIT_TEXTBOXSTYLE_TEMPLATEID" val="3135364"/>
  <p:tag name="KSO_WM_UNIT_TEXTBOXSTYLE_TYPE" val="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80112"/>
  <p:tag name="KSO_WM_UNIT_TEXTBOXSTYLE_ADJUSTTOP" val="0_-20.42583"/>
  <p:tag name="KSO_WM_UNIT_TEXTBOXSTYLE_ADJUSTWIDTH" val="100_31.60229"/>
  <p:tag name="KSO_WM_UNIT_TEXTBOXSTYLE_ADJUSTHEIGTH" val="100_40.8515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174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80112"/>
  <p:tag name="KSO_WM_UNIT_TEXTBOXSTYLE_ADJUSTTOP" val="0_-32.42583"/>
  <p:tag name="KSO_WM_UNIT_TEXTBOXSTYLE_ADJUSTWIDTH" val="100_55.60001"/>
  <p:tag name="KSO_WM_UNIT_TEXTBOXSTYLE_ADJUSTHEIGTH" val="100_64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174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435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mixed20201941_174*i*9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346"/>
  <p:tag name="KSO_WM_UNIT_TEXTBOXSTYLE_ADJUSTTOP" val="0_-32.7383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mixed20201941_174*i*10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24985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mixed20201941_174*i*1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15.79944"/>
  <p:tag name="KSO_WM_UNIT_TEXTBOXSTYLE_ADJUSTTOP" val="100_20.8617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mixed20201941_174*i*1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62000f03-6058-44f4-90a1-2a2b32c6caa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174*i*3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0_-27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174*i*4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-53.94998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mixed20201941_174*i*5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5.54999"/>
  <p:tag name="KSO_WM_UNIT_TEXTBOXSTYLE_ADJUSTTOP" val="100_37.85002"/>
  <p:tag name="KSO_WM_UNIT_TEXTBOXSTYLE_ADJUSTWIDTH" val="100_-188.3994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mixed20201941_174*i*6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7.54999"/>
  <p:tag name="KSO_WM_UNIT_TEXTBOXSTYLE_ADJUSTTOP" val="50_-74.77499"/>
  <p:tag name="KSO_WM_UNIT_TEXTBOXSTYLE_ADJUSTHEIGTH" val="100_-9.54998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mixed20201941_174*i*7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28.05002"/>
  <p:tag name="KSO_WM_UNIT_TEXTBOXSTYLE_ADJUSTTOP" val="50_-74.82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mixed20201941_174*i*8"/>
  <p:tag name="KSO_WM_TEMPLATE_CATEGORY" val="mixed"/>
  <p:tag name="KSO_WM_TEMPLATE_INDEX" val="2020194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28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9DD9"/>
      </a:accent1>
      <a:accent2>
        <a:srgbClr val="0BD0D9"/>
      </a:accent2>
      <a:accent3>
        <a:srgbClr val="009DD9"/>
      </a:accent3>
      <a:accent4>
        <a:srgbClr val="0BD0D9"/>
      </a:accent4>
      <a:accent5>
        <a:srgbClr val="009DD9"/>
      </a:accent5>
      <a:accent6>
        <a:srgbClr val="0BD0D9"/>
      </a:accent6>
      <a:hlink>
        <a:srgbClr val="F49100"/>
      </a:hlink>
      <a:folHlink>
        <a:srgbClr val="85DFD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756</Words>
  <Application>Microsoft Office PowerPoint</Application>
  <PresentationFormat>自定义</PresentationFormat>
  <Paragraphs>116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Impact MT Std</vt:lpstr>
      <vt:lpstr>等线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绿色大气环保企业年中工作总结PPT模板</dc:title>
  <dc:creator>OceanLab</dc:creator>
  <cp:lastModifiedBy>Windows 用户</cp:lastModifiedBy>
  <cp:revision>118</cp:revision>
  <dcterms:created xsi:type="dcterms:W3CDTF">2018-09-15T12:50:00Z</dcterms:created>
  <dcterms:modified xsi:type="dcterms:W3CDTF">2020-04-20T03:15:28Z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